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7" r:id="rId11"/>
    <p:sldId id="278" r:id="rId12"/>
    <p:sldId id="279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xgjbddq5+u25hmI1s+SQHWxZL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\AppData\Local\Temp\urge_kon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hu-HU" b="1">
                <a:solidFill>
                  <a:schemeClr val="tx1"/>
                </a:solidFill>
              </a:rPr>
              <a:t>Ratio of Successful over trial measurements</a:t>
            </a:r>
          </a:p>
        </c:rich>
      </c:tx>
      <c:overlay val="0"/>
      <c:spPr>
        <a:solidFill>
          <a:sysClr val="window" lastClr="FFFFFF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tockChart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strRef>
              <c:f>[urge_konf.xlsx]Munka1!$A$21:$D$21</c:f>
              <c:strCache>
                <c:ptCount val="4"/>
                <c:pt idx="0">
                  <c:v>Beeper type</c:v>
                </c:pt>
                <c:pt idx="1">
                  <c:v>Radio scanner</c:v>
                </c:pt>
                <c:pt idx="2">
                  <c:v>GNSS/GPS</c:v>
                </c:pt>
                <c:pt idx="3">
                  <c:v>ARS</c:v>
                </c:pt>
              </c:strCache>
            </c:strRef>
          </c:cat>
          <c:val>
            <c:numRef>
              <c:f>[urge_konf.xlsx]Munka1!$A$22:$D$22</c:f>
              <c:numCache>
                <c:formatCode>General</c:formatCode>
                <c:ptCount val="4"/>
                <c:pt idx="0">
                  <c:v>0</c:v>
                </c:pt>
                <c:pt idx="1">
                  <c:v>0.02</c:v>
                </c:pt>
                <c:pt idx="2">
                  <c:v>0.03</c:v>
                </c:pt>
                <c:pt idx="3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28-4DE4-B0E7-452829015B9E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strRef>
              <c:f>[urge_konf.xlsx]Munka1!$A$21:$D$21</c:f>
              <c:strCache>
                <c:ptCount val="4"/>
                <c:pt idx="0">
                  <c:v>Beeper type</c:v>
                </c:pt>
                <c:pt idx="1">
                  <c:v>Radio scanner</c:v>
                </c:pt>
                <c:pt idx="2">
                  <c:v>GNSS/GPS</c:v>
                </c:pt>
                <c:pt idx="3">
                  <c:v>ARS</c:v>
                </c:pt>
              </c:strCache>
            </c:strRef>
          </c:cat>
          <c:val>
            <c:numRef>
              <c:f>[urge_konf.xlsx]Munka1!$A$23:$D$23</c:f>
              <c:numCache>
                <c:formatCode>General</c:formatCode>
                <c:ptCount val="4"/>
                <c:pt idx="0">
                  <c:v>0.02</c:v>
                </c:pt>
                <c:pt idx="1">
                  <c:v>0.1</c:v>
                </c:pt>
                <c:pt idx="2">
                  <c:v>0.2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28-4DE4-B0E7-452829015B9E}"/>
            </c:ext>
          </c:extLst>
        </c:ser>
        <c:ser>
          <c:idx val="2"/>
          <c:order val="2"/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strRef>
              <c:f>[urge_konf.xlsx]Munka1!$A$21:$D$21</c:f>
              <c:strCache>
                <c:ptCount val="4"/>
                <c:pt idx="0">
                  <c:v>Beeper type</c:v>
                </c:pt>
                <c:pt idx="1">
                  <c:v>Radio scanner</c:v>
                </c:pt>
                <c:pt idx="2">
                  <c:v>GNSS/GPS</c:v>
                </c:pt>
                <c:pt idx="3">
                  <c:v>ARS</c:v>
                </c:pt>
              </c:strCache>
            </c:strRef>
          </c:cat>
          <c:val>
            <c:numRef>
              <c:f>[urge_konf.xlsx]Munka1!$A$24:$D$24</c:f>
              <c:numCache>
                <c:formatCode>General</c:formatCode>
                <c:ptCount val="4"/>
                <c:pt idx="0">
                  <c:v>0</c:v>
                </c:pt>
                <c:pt idx="1">
                  <c:v>0.02</c:v>
                </c:pt>
                <c:pt idx="2">
                  <c:v>0.03</c:v>
                </c:pt>
                <c:pt idx="3">
                  <c:v>0.9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028-4DE4-B0E7-452829015B9E}"/>
            </c:ext>
          </c:extLst>
        </c:ser>
        <c:ser>
          <c:idx val="3"/>
          <c:order val="3"/>
          <c:spPr>
            <a:ln w="25400" cap="rnd">
              <a:noFill/>
              <a:round/>
            </a:ln>
            <a:effectLst/>
          </c:spPr>
          <c:marker>
            <c:symbol val="none"/>
          </c:marker>
          <c:cat>
            <c:strRef>
              <c:f>[urge_konf.xlsx]Munka1!$A$21:$D$21</c:f>
              <c:strCache>
                <c:ptCount val="4"/>
                <c:pt idx="0">
                  <c:v>Beeper type</c:v>
                </c:pt>
                <c:pt idx="1">
                  <c:v>Radio scanner</c:v>
                </c:pt>
                <c:pt idx="2">
                  <c:v>GNSS/GPS</c:v>
                </c:pt>
                <c:pt idx="3">
                  <c:v>ARS</c:v>
                </c:pt>
              </c:strCache>
            </c:strRef>
          </c:cat>
          <c:val>
            <c:numRef>
              <c:f>[urge_konf.xlsx]Munka1!$A$25:$D$25</c:f>
              <c:numCache>
                <c:formatCode>General</c:formatCode>
                <c:ptCount val="4"/>
                <c:pt idx="0">
                  <c:v>0.02</c:v>
                </c:pt>
                <c:pt idx="1">
                  <c:v>0.1</c:v>
                </c:pt>
                <c:pt idx="2">
                  <c:v>0.2</c:v>
                </c:pt>
                <c:pt idx="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028-4DE4-B0E7-452829015B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rgbClr val="92D050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475561872"/>
        <c:axId val="475562528"/>
      </c:stockChart>
      <c:catAx>
        <c:axId val="47556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562528"/>
        <c:crosses val="autoZero"/>
        <c:auto val="1"/>
        <c:lblAlgn val="ctr"/>
        <c:lblOffset val="100"/>
        <c:noMultiLvlLbl val="0"/>
      </c:catAx>
      <c:valAx>
        <c:axId val="475562528"/>
        <c:scaling>
          <c:orientation val="minMax"/>
          <c:max val="1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556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20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lemetry.h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281" y="-2541"/>
            <a:ext cx="12894133" cy="708844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0" y="-2549"/>
            <a:ext cx="7629000" cy="3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hu-HU" sz="4000"/>
              <a:t>New Method in Small Animal Tracking by Automated Radiotelemetry System (ARS)</a:t>
            </a:r>
            <a:br>
              <a:rPr lang="hu-HU" sz="4000"/>
            </a:br>
            <a:endParaRPr sz="4000"/>
          </a:p>
        </p:txBody>
      </p:sp>
      <p:sp>
        <p:nvSpPr>
          <p:cNvPr id="90" name="Google Shape;90;p1"/>
          <p:cNvSpPr txBox="1">
            <a:spLocks noGrp="1"/>
          </p:cNvSpPr>
          <p:nvPr>
            <p:ph type="ftr" idx="11"/>
          </p:nvPr>
        </p:nvSpPr>
        <p:spPr>
          <a:xfrm>
            <a:off x="245660" y="6148316"/>
            <a:ext cx="11627892" cy="57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u="sng">
                <a:solidFill>
                  <a:schemeClr val="dk1"/>
                </a:solidFill>
                <a:hlinkClick r:id="rId4"/>
              </a:rPr>
              <a:t>www.telemetry.hu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>
                <a:solidFill>
                  <a:schemeClr val="dk1"/>
                </a:solidFill>
              </a:rPr>
              <a:t>info@telemetry.hu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7951492" y="2662300"/>
            <a:ext cx="1661083" cy="1130914"/>
            <a:chOff x="7951492" y="2662300"/>
            <a:chExt cx="1661083" cy="1130914"/>
          </a:xfrm>
        </p:grpSpPr>
        <p:sp>
          <p:nvSpPr>
            <p:cNvPr id="44" name="Oval 43"/>
            <p:cNvSpPr/>
            <p:nvPr/>
          </p:nvSpPr>
          <p:spPr>
            <a:xfrm>
              <a:off x="7951492" y="3403615"/>
              <a:ext cx="1661083" cy="33994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064" y="2662300"/>
              <a:ext cx="1130915" cy="1130914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6466014" y="1840446"/>
            <a:ext cx="865759" cy="735153"/>
            <a:chOff x="6466014" y="1840446"/>
            <a:chExt cx="865759" cy="735153"/>
          </a:xfrm>
        </p:grpSpPr>
        <p:sp>
          <p:nvSpPr>
            <p:cNvPr id="42" name="Oval 41"/>
            <p:cNvSpPr/>
            <p:nvPr/>
          </p:nvSpPr>
          <p:spPr>
            <a:xfrm>
              <a:off x="6466014" y="2349305"/>
              <a:ext cx="865759" cy="1891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0264" y="1840446"/>
              <a:ext cx="719648" cy="735153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2803841" y="-4338120"/>
            <a:ext cx="10014718" cy="4064636"/>
            <a:chOff x="2803841" y="119580"/>
            <a:chExt cx="10014718" cy="4064636"/>
          </a:xfrm>
        </p:grpSpPr>
        <p:grpSp>
          <p:nvGrpSpPr>
            <p:cNvPr id="47" name="Group 46"/>
            <p:cNvGrpSpPr/>
            <p:nvPr/>
          </p:nvGrpSpPr>
          <p:grpSpPr>
            <a:xfrm>
              <a:off x="2803841" y="564642"/>
              <a:ext cx="2748513" cy="3008946"/>
              <a:chOff x="1832889" y="629502"/>
              <a:chExt cx="3602399" cy="394374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695666" y="4119971"/>
                <a:ext cx="1876843" cy="45327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832889" y="629502"/>
                <a:ext cx="3602399" cy="3817222"/>
                <a:chOff x="752475" y="1733549"/>
                <a:chExt cx="4152899" cy="4400550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75" y="1981200"/>
                  <a:ext cx="4152899" cy="4152899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226" y="1733549"/>
                  <a:ext cx="1523999" cy="1523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9" name="Group 48"/>
            <p:cNvGrpSpPr/>
            <p:nvPr/>
          </p:nvGrpSpPr>
          <p:grpSpPr>
            <a:xfrm>
              <a:off x="9039331" y="119580"/>
              <a:ext cx="3779228" cy="4064636"/>
              <a:chOff x="8279755" y="188050"/>
              <a:chExt cx="4953327" cy="532740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9817996" y="5073835"/>
                <a:ext cx="1876843" cy="4416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8279755" y="188050"/>
                <a:ext cx="4953327" cy="5248710"/>
                <a:chOff x="752475" y="1733549"/>
                <a:chExt cx="4152899" cy="4400550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75" y="1981200"/>
                  <a:ext cx="4152899" cy="4152899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226" y="1733549"/>
                  <a:ext cx="1523999" cy="1523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0" name="Group 49"/>
            <p:cNvGrpSpPr/>
            <p:nvPr/>
          </p:nvGrpSpPr>
          <p:grpSpPr>
            <a:xfrm>
              <a:off x="7115601" y="263250"/>
              <a:ext cx="1409134" cy="1535181"/>
              <a:chOff x="6984972" y="350336"/>
              <a:chExt cx="1409134" cy="153518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298956" y="1721645"/>
                <a:ext cx="754479" cy="16387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6984972" y="350336"/>
                <a:ext cx="1409134" cy="1493165"/>
                <a:chOff x="752475" y="1733549"/>
                <a:chExt cx="4152899" cy="4400550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75" y="1981200"/>
                  <a:ext cx="4152899" cy="4152899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227" y="1733549"/>
                  <a:ext cx="1523999" cy="15239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8" name="Group 57"/>
          <p:cNvGrpSpPr/>
          <p:nvPr/>
        </p:nvGrpSpPr>
        <p:grpSpPr>
          <a:xfrm>
            <a:off x="0" y="6999350"/>
            <a:ext cx="4724400" cy="4075049"/>
            <a:chOff x="-365641" y="7037450"/>
            <a:chExt cx="4724400" cy="4075049"/>
          </a:xfrm>
        </p:grpSpPr>
        <p:sp>
          <p:nvSpPr>
            <p:cNvPr id="57" name="Oval 56"/>
            <p:cNvSpPr/>
            <p:nvPr/>
          </p:nvSpPr>
          <p:spPr>
            <a:xfrm>
              <a:off x="-365641" y="9932184"/>
              <a:ext cx="4724400" cy="11803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950" y="7037450"/>
              <a:ext cx="2875219" cy="374313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2525829" y="4990033"/>
            <a:ext cx="3018970" cy="2009317"/>
            <a:chOff x="8882744" y="4848683"/>
            <a:chExt cx="3018970" cy="2009317"/>
          </a:xfrm>
        </p:grpSpPr>
        <p:sp>
          <p:nvSpPr>
            <p:cNvPr id="29" name="Oval 28"/>
            <p:cNvSpPr/>
            <p:nvPr/>
          </p:nvSpPr>
          <p:spPr>
            <a:xfrm>
              <a:off x="8882744" y="5442857"/>
              <a:ext cx="3018970" cy="141514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029" y="4848683"/>
              <a:ext cx="2471900" cy="154493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564765" y="1976520"/>
            <a:ext cx="2670662" cy="1304948"/>
            <a:chOff x="6564765" y="1976520"/>
            <a:chExt cx="2670662" cy="1304948"/>
          </a:xfrm>
        </p:grpSpPr>
        <p:sp>
          <p:nvSpPr>
            <p:cNvPr id="8" name="Arc 7"/>
            <p:cNvSpPr/>
            <p:nvPr/>
          </p:nvSpPr>
          <p:spPr>
            <a:xfrm rot="328849">
              <a:off x="6645039" y="1976520"/>
              <a:ext cx="209786" cy="216954"/>
            </a:xfrm>
            <a:prstGeom prst="arc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Arc 33"/>
            <p:cNvSpPr/>
            <p:nvPr/>
          </p:nvSpPr>
          <p:spPr>
            <a:xfrm rot="11358741">
              <a:off x="6564765" y="2038617"/>
              <a:ext cx="209786" cy="216954"/>
            </a:xfrm>
            <a:prstGeom prst="arc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Arc 36"/>
            <p:cNvSpPr/>
            <p:nvPr/>
          </p:nvSpPr>
          <p:spPr>
            <a:xfrm rot="15668884">
              <a:off x="8807863" y="2861909"/>
              <a:ext cx="293955" cy="303999"/>
            </a:xfrm>
            <a:prstGeom prst="arc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4" name="Arc 63"/>
            <p:cNvSpPr/>
            <p:nvPr/>
          </p:nvSpPr>
          <p:spPr>
            <a:xfrm rot="4500000">
              <a:off x="8936450" y="2982491"/>
              <a:ext cx="293955" cy="303999"/>
            </a:xfrm>
            <a:prstGeom prst="arc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08024" y="1917841"/>
            <a:ext cx="2795627" cy="1429598"/>
            <a:chOff x="6508024" y="1917841"/>
            <a:chExt cx="2795627" cy="1429598"/>
          </a:xfrm>
        </p:grpSpPr>
        <p:sp>
          <p:nvSpPr>
            <p:cNvPr id="32" name="Arc 31"/>
            <p:cNvSpPr/>
            <p:nvPr/>
          </p:nvSpPr>
          <p:spPr>
            <a:xfrm rot="328849">
              <a:off x="6588298" y="1917841"/>
              <a:ext cx="323265" cy="334311"/>
            </a:xfrm>
            <a:prstGeom prst="arc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Arc 34"/>
            <p:cNvSpPr/>
            <p:nvPr/>
          </p:nvSpPr>
          <p:spPr>
            <a:xfrm rot="11478630">
              <a:off x="6508024" y="1979938"/>
              <a:ext cx="323265" cy="334311"/>
            </a:xfrm>
            <a:prstGeom prst="arc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2" name="Arc 61"/>
            <p:cNvSpPr/>
            <p:nvPr/>
          </p:nvSpPr>
          <p:spPr>
            <a:xfrm rot="15668884">
              <a:off x="8741889" y="2793682"/>
              <a:ext cx="425899" cy="440451"/>
            </a:xfrm>
            <a:prstGeom prst="arc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5" name="Arc 64"/>
            <p:cNvSpPr/>
            <p:nvPr/>
          </p:nvSpPr>
          <p:spPr>
            <a:xfrm rot="4500000">
              <a:off x="8870476" y="2914264"/>
              <a:ext cx="425899" cy="440451"/>
            </a:xfrm>
            <a:prstGeom prst="arc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48639" y="1848344"/>
            <a:ext cx="2926690" cy="1561595"/>
            <a:chOff x="6448639" y="1848344"/>
            <a:chExt cx="2926690" cy="1561595"/>
          </a:xfrm>
        </p:grpSpPr>
        <p:sp>
          <p:nvSpPr>
            <p:cNvPr id="33" name="Arc 32"/>
            <p:cNvSpPr/>
            <p:nvPr/>
          </p:nvSpPr>
          <p:spPr>
            <a:xfrm rot="328849">
              <a:off x="6528913" y="1848344"/>
              <a:ext cx="442033" cy="457137"/>
            </a:xfrm>
            <a:prstGeom prst="arc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Arc 35"/>
            <p:cNvSpPr/>
            <p:nvPr/>
          </p:nvSpPr>
          <p:spPr>
            <a:xfrm rot="11421066">
              <a:off x="6448639" y="1910441"/>
              <a:ext cx="442033" cy="457137"/>
            </a:xfrm>
            <a:prstGeom prst="arc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3" name="Arc 62"/>
            <p:cNvSpPr/>
            <p:nvPr/>
          </p:nvSpPr>
          <p:spPr>
            <a:xfrm rot="15668884">
              <a:off x="8672574" y="2715188"/>
              <a:ext cx="564524" cy="583813"/>
            </a:xfrm>
            <a:prstGeom prst="arc">
              <a:avLst/>
            </a:prstGeom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6" name="Arc 65"/>
            <p:cNvSpPr/>
            <p:nvPr/>
          </p:nvSpPr>
          <p:spPr>
            <a:xfrm rot="4500000">
              <a:off x="8801161" y="2835770"/>
              <a:ext cx="564524" cy="583813"/>
            </a:xfrm>
            <a:prstGeom prst="arc">
              <a:avLst/>
            </a:prstGeom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H="1" flipV="1">
            <a:off x="4894083" y="1195853"/>
            <a:ext cx="1741074" cy="753987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635157" y="638175"/>
            <a:ext cx="1353073" cy="1311666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635157" y="1077061"/>
            <a:ext cx="4744523" cy="870818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4894082" y="1195852"/>
            <a:ext cx="4212542" cy="1644382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7988230" y="631742"/>
            <a:ext cx="1118394" cy="2208492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9106623" y="1070628"/>
            <a:ext cx="2296998" cy="1767644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rot="10800000">
            <a:off x="1724936" y="1272539"/>
            <a:ext cx="2918083" cy="1622356"/>
            <a:chOff x="3288939" y="1281629"/>
            <a:chExt cx="1563065" cy="2528371"/>
          </a:xfrm>
        </p:grpSpPr>
        <p:cxnSp>
          <p:nvCxnSpPr>
            <p:cNvPr id="54" name="Straight Connector 53"/>
            <p:cNvCxnSpPr/>
            <p:nvPr/>
          </p:nvCxnSpPr>
          <p:spPr>
            <a:xfrm rot="10800000" flipH="1">
              <a:off x="3288939" y="1281629"/>
              <a:ext cx="1547919" cy="2511585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H="1">
              <a:off x="3319462" y="1358934"/>
              <a:ext cx="1532542" cy="2451066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>
            <a:off x="1753211" y="673758"/>
            <a:ext cx="6250777" cy="2279422"/>
            <a:chOff x="3288940" y="1190796"/>
            <a:chExt cx="1610558" cy="2619204"/>
          </a:xfrm>
        </p:grpSpPr>
        <p:cxnSp>
          <p:nvCxnSpPr>
            <p:cNvPr id="60" name="Straight Connector 59"/>
            <p:cNvCxnSpPr/>
            <p:nvPr/>
          </p:nvCxnSpPr>
          <p:spPr>
            <a:xfrm flipV="1">
              <a:off x="3288940" y="1190796"/>
              <a:ext cx="1605141" cy="2602418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 flipH="1">
              <a:off x="3319463" y="1257769"/>
              <a:ext cx="1580035" cy="2552231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10800000">
            <a:off x="1755096" y="1077061"/>
            <a:ext cx="9648524" cy="1869256"/>
            <a:chOff x="3288940" y="1190796"/>
            <a:chExt cx="1608736" cy="2619204"/>
          </a:xfrm>
        </p:grpSpPr>
        <p:cxnSp>
          <p:nvCxnSpPr>
            <p:cNvPr id="69" name="Straight Connector 68"/>
            <p:cNvCxnSpPr/>
            <p:nvPr/>
          </p:nvCxnSpPr>
          <p:spPr>
            <a:xfrm flipV="1">
              <a:off x="3288940" y="1190796"/>
              <a:ext cx="1605141" cy="2602418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 flipH="1">
              <a:off x="3319463" y="1262849"/>
              <a:ext cx="1578213" cy="2547151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>
            <a:off x="3933825" y="5584207"/>
            <a:ext cx="541743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6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5E-6 0.6472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5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8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59259E-6 L 2.77556E-17 -0.66203 " pathEditMode="relative" rAng="0" ptsTypes="AA">
                                      <p:cBhvr>
                                        <p:cTn id="77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0.02106 L -0.28685 -0.02754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4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7951492" y="2662300"/>
            <a:ext cx="1661083" cy="1130914"/>
            <a:chOff x="7951492" y="2662300"/>
            <a:chExt cx="1661083" cy="1130914"/>
          </a:xfrm>
        </p:grpSpPr>
        <p:sp>
          <p:nvSpPr>
            <p:cNvPr id="44" name="Oval 43"/>
            <p:cNvSpPr/>
            <p:nvPr/>
          </p:nvSpPr>
          <p:spPr>
            <a:xfrm>
              <a:off x="7951492" y="3403615"/>
              <a:ext cx="1661083" cy="33994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064" y="2662300"/>
              <a:ext cx="1130915" cy="1130914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6466014" y="1840446"/>
            <a:ext cx="865759" cy="735153"/>
            <a:chOff x="6466014" y="1840446"/>
            <a:chExt cx="865759" cy="735153"/>
          </a:xfrm>
        </p:grpSpPr>
        <p:sp>
          <p:nvSpPr>
            <p:cNvPr id="42" name="Oval 41"/>
            <p:cNvSpPr/>
            <p:nvPr/>
          </p:nvSpPr>
          <p:spPr>
            <a:xfrm>
              <a:off x="6466014" y="2349305"/>
              <a:ext cx="865759" cy="1891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0264" y="1840446"/>
              <a:ext cx="719648" cy="735153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2798627" y="114775"/>
            <a:ext cx="10014718" cy="4064636"/>
            <a:chOff x="2803841" y="119580"/>
            <a:chExt cx="10014718" cy="4064636"/>
          </a:xfrm>
        </p:grpSpPr>
        <p:grpSp>
          <p:nvGrpSpPr>
            <p:cNvPr id="47" name="Group 46"/>
            <p:cNvGrpSpPr/>
            <p:nvPr/>
          </p:nvGrpSpPr>
          <p:grpSpPr>
            <a:xfrm>
              <a:off x="2803841" y="564642"/>
              <a:ext cx="2748513" cy="3008946"/>
              <a:chOff x="1832889" y="629502"/>
              <a:chExt cx="3602399" cy="394374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695666" y="4119971"/>
                <a:ext cx="1876843" cy="45327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832889" y="629502"/>
                <a:ext cx="3602399" cy="3817222"/>
                <a:chOff x="752475" y="1733549"/>
                <a:chExt cx="4152899" cy="4400550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75" y="1981200"/>
                  <a:ext cx="4152899" cy="4152899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226" y="1733549"/>
                  <a:ext cx="1523999" cy="1523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9" name="Group 48"/>
            <p:cNvGrpSpPr/>
            <p:nvPr/>
          </p:nvGrpSpPr>
          <p:grpSpPr>
            <a:xfrm>
              <a:off x="9039331" y="119580"/>
              <a:ext cx="3779228" cy="4064636"/>
              <a:chOff x="8279755" y="188050"/>
              <a:chExt cx="4953327" cy="532740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9817996" y="5073835"/>
                <a:ext cx="1876843" cy="4416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8279755" y="188050"/>
                <a:ext cx="4953327" cy="5248710"/>
                <a:chOff x="752475" y="1733549"/>
                <a:chExt cx="4152899" cy="4400550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75" y="1981200"/>
                  <a:ext cx="4152899" cy="4152899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226" y="1733549"/>
                  <a:ext cx="1523999" cy="1523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0" name="Group 49"/>
            <p:cNvGrpSpPr/>
            <p:nvPr/>
          </p:nvGrpSpPr>
          <p:grpSpPr>
            <a:xfrm>
              <a:off x="7115601" y="263250"/>
              <a:ext cx="1409134" cy="1535181"/>
              <a:chOff x="6984972" y="350336"/>
              <a:chExt cx="1409134" cy="153518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298956" y="1721645"/>
                <a:ext cx="754479" cy="16387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6984972" y="350336"/>
                <a:ext cx="1409134" cy="1493165"/>
                <a:chOff x="752475" y="1733549"/>
                <a:chExt cx="4152899" cy="4400550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75" y="1981200"/>
                  <a:ext cx="4152899" cy="4152899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227" y="1733549"/>
                  <a:ext cx="1523999" cy="15239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8" name="Group 57"/>
          <p:cNvGrpSpPr/>
          <p:nvPr/>
        </p:nvGrpSpPr>
        <p:grpSpPr>
          <a:xfrm>
            <a:off x="16828" y="2490706"/>
            <a:ext cx="4724400" cy="4075049"/>
            <a:chOff x="-365641" y="7037450"/>
            <a:chExt cx="4724400" cy="4075049"/>
          </a:xfrm>
        </p:grpSpPr>
        <p:sp>
          <p:nvSpPr>
            <p:cNvPr id="57" name="Oval 56"/>
            <p:cNvSpPr/>
            <p:nvPr/>
          </p:nvSpPr>
          <p:spPr>
            <a:xfrm>
              <a:off x="-365641" y="9932184"/>
              <a:ext cx="4724400" cy="11803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950" y="7037450"/>
              <a:ext cx="2875219" cy="374313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007418" y="4797413"/>
            <a:ext cx="3018970" cy="2009317"/>
            <a:chOff x="8882744" y="4848683"/>
            <a:chExt cx="3018970" cy="2009317"/>
          </a:xfrm>
        </p:grpSpPr>
        <p:sp>
          <p:nvSpPr>
            <p:cNvPr id="29" name="Oval 28"/>
            <p:cNvSpPr/>
            <p:nvPr/>
          </p:nvSpPr>
          <p:spPr>
            <a:xfrm>
              <a:off x="8882744" y="5442857"/>
              <a:ext cx="3018970" cy="141514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029" y="4848683"/>
              <a:ext cx="2471900" cy="154493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564765" y="1976520"/>
            <a:ext cx="2670662" cy="1304948"/>
            <a:chOff x="6564765" y="1976520"/>
            <a:chExt cx="2670662" cy="1304948"/>
          </a:xfrm>
        </p:grpSpPr>
        <p:sp>
          <p:nvSpPr>
            <p:cNvPr id="8" name="Arc 7"/>
            <p:cNvSpPr/>
            <p:nvPr/>
          </p:nvSpPr>
          <p:spPr>
            <a:xfrm rot="328849">
              <a:off x="6645039" y="1976520"/>
              <a:ext cx="209786" cy="216954"/>
            </a:xfrm>
            <a:prstGeom prst="arc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Arc 33"/>
            <p:cNvSpPr/>
            <p:nvPr/>
          </p:nvSpPr>
          <p:spPr>
            <a:xfrm rot="11358741">
              <a:off x="6564765" y="2038617"/>
              <a:ext cx="209786" cy="216954"/>
            </a:xfrm>
            <a:prstGeom prst="arc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Arc 36"/>
            <p:cNvSpPr/>
            <p:nvPr/>
          </p:nvSpPr>
          <p:spPr>
            <a:xfrm rot="15668884">
              <a:off x="8807863" y="2861909"/>
              <a:ext cx="293955" cy="303999"/>
            </a:xfrm>
            <a:prstGeom prst="arc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4" name="Arc 63"/>
            <p:cNvSpPr/>
            <p:nvPr/>
          </p:nvSpPr>
          <p:spPr>
            <a:xfrm rot="4500000">
              <a:off x="8936450" y="2982491"/>
              <a:ext cx="293955" cy="303999"/>
            </a:xfrm>
            <a:prstGeom prst="arc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08024" y="1917841"/>
            <a:ext cx="2795627" cy="1429598"/>
            <a:chOff x="6508024" y="1917841"/>
            <a:chExt cx="2795627" cy="1429598"/>
          </a:xfrm>
        </p:grpSpPr>
        <p:sp>
          <p:nvSpPr>
            <p:cNvPr id="32" name="Arc 31"/>
            <p:cNvSpPr/>
            <p:nvPr/>
          </p:nvSpPr>
          <p:spPr>
            <a:xfrm rot="328849">
              <a:off x="6588298" y="1917841"/>
              <a:ext cx="323265" cy="334311"/>
            </a:xfrm>
            <a:prstGeom prst="arc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Arc 34"/>
            <p:cNvSpPr/>
            <p:nvPr/>
          </p:nvSpPr>
          <p:spPr>
            <a:xfrm rot="11478630">
              <a:off x="6508024" y="1979938"/>
              <a:ext cx="323265" cy="334311"/>
            </a:xfrm>
            <a:prstGeom prst="arc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2" name="Arc 61"/>
            <p:cNvSpPr/>
            <p:nvPr/>
          </p:nvSpPr>
          <p:spPr>
            <a:xfrm rot="15668884">
              <a:off x="8741889" y="2793682"/>
              <a:ext cx="425899" cy="440451"/>
            </a:xfrm>
            <a:prstGeom prst="arc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5" name="Arc 64"/>
            <p:cNvSpPr/>
            <p:nvPr/>
          </p:nvSpPr>
          <p:spPr>
            <a:xfrm rot="4500000">
              <a:off x="8870476" y="2914264"/>
              <a:ext cx="425899" cy="440451"/>
            </a:xfrm>
            <a:prstGeom prst="arc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48639" y="1848344"/>
            <a:ext cx="2926690" cy="1561595"/>
            <a:chOff x="6448639" y="1848344"/>
            <a:chExt cx="2926690" cy="1561595"/>
          </a:xfrm>
        </p:grpSpPr>
        <p:sp>
          <p:nvSpPr>
            <p:cNvPr id="33" name="Arc 32"/>
            <p:cNvSpPr/>
            <p:nvPr/>
          </p:nvSpPr>
          <p:spPr>
            <a:xfrm rot="328849">
              <a:off x="6528913" y="1848344"/>
              <a:ext cx="442033" cy="457137"/>
            </a:xfrm>
            <a:prstGeom prst="arc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Arc 35"/>
            <p:cNvSpPr/>
            <p:nvPr/>
          </p:nvSpPr>
          <p:spPr>
            <a:xfrm rot="11421066">
              <a:off x="6448639" y="1910441"/>
              <a:ext cx="442033" cy="457137"/>
            </a:xfrm>
            <a:prstGeom prst="arc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3" name="Arc 62"/>
            <p:cNvSpPr/>
            <p:nvPr/>
          </p:nvSpPr>
          <p:spPr>
            <a:xfrm rot="15668884">
              <a:off x="8672574" y="2715188"/>
              <a:ext cx="564524" cy="583813"/>
            </a:xfrm>
            <a:prstGeom prst="arc">
              <a:avLst/>
            </a:prstGeom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6" name="Arc 65"/>
            <p:cNvSpPr/>
            <p:nvPr/>
          </p:nvSpPr>
          <p:spPr>
            <a:xfrm rot="4500000">
              <a:off x="8801161" y="2835770"/>
              <a:ext cx="564524" cy="583813"/>
            </a:xfrm>
            <a:prstGeom prst="arc">
              <a:avLst/>
            </a:prstGeom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H="1" flipV="1">
            <a:off x="4894083" y="1195853"/>
            <a:ext cx="1741074" cy="753987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635157" y="638175"/>
            <a:ext cx="1353073" cy="1311666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635157" y="1077061"/>
            <a:ext cx="4744523" cy="870818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4894082" y="1195852"/>
            <a:ext cx="4212542" cy="1644382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7988230" y="631742"/>
            <a:ext cx="1118394" cy="2208492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9106623" y="1070628"/>
            <a:ext cx="2296998" cy="1767644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rot="10800000">
            <a:off x="1724936" y="1272539"/>
            <a:ext cx="2918083" cy="1622356"/>
            <a:chOff x="3288939" y="1281629"/>
            <a:chExt cx="1563065" cy="2528371"/>
          </a:xfrm>
        </p:grpSpPr>
        <p:cxnSp>
          <p:nvCxnSpPr>
            <p:cNvPr id="54" name="Straight Connector 53"/>
            <p:cNvCxnSpPr/>
            <p:nvPr/>
          </p:nvCxnSpPr>
          <p:spPr>
            <a:xfrm rot="10800000" flipH="1">
              <a:off x="3288939" y="1281629"/>
              <a:ext cx="1547919" cy="2511585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H="1">
              <a:off x="3319462" y="1358934"/>
              <a:ext cx="1532542" cy="2451066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>
            <a:off x="1753211" y="673758"/>
            <a:ext cx="6250777" cy="2279422"/>
            <a:chOff x="3288940" y="1190796"/>
            <a:chExt cx="1610558" cy="2619204"/>
          </a:xfrm>
        </p:grpSpPr>
        <p:cxnSp>
          <p:nvCxnSpPr>
            <p:cNvPr id="60" name="Straight Connector 59"/>
            <p:cNvCxnSpPr/>
            <p:nvPr/>
          </p:nvCxnSpPr>
          <p:spPr>
            <a:xfrm flipV="1">
              <a:off x="3288940" y="1190796"/>
              <a:ext cx="1605141" cy="2602418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 flipH="1">
              <a:off x="3319463" y="1257769"/>
              <a:ext cx="1580035" cy="2552231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10800000">
            <a:off x="1755096" y="1077061"/>
            <a:ext cx="9648524" cy="1869256"/>
            <a:chOff x="3288940" y="1190796"/>
            <a:chExt cx="1608736" cy="2619204"/>
          </a:xfrm>
        </p:grpSpPr>
        <p:cxnSp>
          <p:nvCxnSpPr>
            <p:cNvPr id="69" name="Straight Connector 68"/>
            <p:cNvCxnSpPr/>
            <p:nvPr/>
          </p:nvCxnSpPr>
          <p:spPr>
            <a:xfrm flipV="1">
              <a:off x="3288940" y="1190796"/>
              <a:ext cx="1605141" cy="2602418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 flipH="1">
              <a:off x="3319463" y="1262849"/>
              <a:ext cx="1578213" cy="2547151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>
            <a:off x="3933825" y="5584207"/>
            <a:ext cx="541743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4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fad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5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95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8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45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45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7951492" y="2662300"/>
            <a:ext cx="1661083" cy="1130914"/>
            <a:chOff x="7951492" y="2662300"/>
            <a:chExt cx="1661083" cy="1130914"/>
          </a:xfrm>
        </p:grpSpPr>
        <p:sp>
          <p:nvSpPr>
            <p:cNvPr id="44" name="Oval 43"/>
            <p:cNvSpPr/>
            <p:nvPr/>
          </p:nvSpPr>
          <p:spPr>
            <a:xfrm>
              <a:off x="7951492" y="3403615"/>
              <a:ext cx="1661083" cy="33994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064" y="2662300"/>
              <a:ext cx="1130915" cy="1130914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6466014" y="1840446"/>
            <a:ext cx="865759" cy="735153"/>
            <a:chOff x="6466014" y="1840446"/>
            <a:chExt cx="865759" cy="735153"/>
          </a:xfrm>
        </p:grpSpPr>
        <p:sp>
          <p:nvSpPr>
            <p:cNvPr id="42" name="Oval 41"/>
            <p:cNvSpPr/>
            <p:nvPr/>
          </p:nvSpPr>
          <p:spPr>
            <a:xfrm>
              <a:off x="6466014" y="2349305"/>
              <a:ext cx="865759" cy="1891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0264" y="1840446"/>
              <a:ext cx="719648" cy="735153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2798627" y="114775"/>
            <a:ext cx="10014718" cy="4064636"/>
            <a:chOff x="2803841" y="119580"/>
            <a:chExt cx="10014718" cy="4064636"/>
          </a:xfrm>
        </p:grpSpPr>
        <p:grpSp>
          <p:nvGrpSpPr>
            <p:cNvPr id="47" name="Group 46"/>
            <p:cNvGrpSpPr/>
            <p:nvPr/>
          </p:nvGrpSpPr>
          <p:grpSpPr>
            <a:xfrm>
              <a:off x="2803841" y="564642"/>
              <a:ext cx="2748513" cy="3008946"/>
              <a:chOff x="1832889" y="629502"/>
              <a:chExt cx="3602399" cy="394374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2695666" y="4119971"/>
                <a:ext cx="1876843" cy="45327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832889" y="629502"/>
                <a:ext cx="3602399" cy="3817222"/>
                <a:chOff x="752475" y="1733549"/>
                <a:chExt cx="4152899" cy="4400550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75" y="1981200"/>
                  <a:ext cx="4152899" cy="4152899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226" y="1733549"/>
                  <a:ext cx="1523999" cy="1523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9" name="Group 48"/>
            <p:cNvGrpSpPr/>
            <p:nvPr/>
          </p:nvGrpSpPr>
          <p:grpSpPr>
            <a:xfrm>
              <a:off x="9039331" y="119580"/>
              <a:ext cx="3779228" cy="4064636"/>
              <a:chOff x="8279755" y="188050"/>
              <a:chExt cx="4953327" cy="5327402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9817996" y="5073835"/>
                <a:ext cx="1876843" cy="44161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8279755" y="188050"/>
                <a:ext cx="4953327" cy="5248710"/>
                <a:chOff x="752475" y="1733549"/>
                <a:chExt cx="4152899" cy="4400550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75" y="1981200"/>
                  <a:ext cx="4152899" cy="4152899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226" y="1733549"/>
                  <a:ext cx="1523999" cy="1523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0" name="Group 49"/>
            <p:cNvGrpSpPr/>
            <p:nvPr/>
          </p:nvGrpSpPr>
          <p:grpSpPr>
            <a:xfrm>
              <a:off x="7115601" y="263250"/>
              <a:ext cx="1409134" cy="1535181"/>
              <a:chOff x="6984972" y="350336"/>
              <a:chExt cx="1409134" cy="153518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298956" y="1721645"/>
                <a:ext cx="754479" cy="16387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6984972" y="350336"/>
                <a:ext cx="1409134" cy="1493165"/>
                <a:chOff x="752475" y="1733549"/>
                <a:chExt cx="4152899" cy="4400550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2475" y="1981200"/>
                  <a:ext cx="4152899" cy="4152899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2227" y="1733549"/>
                  <a:ext cx="1523999" cy="152399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8" name="Group 57"/>
          <p:cNvGrpSpPr/>
          <p:nvPr/>
        </p:nvGrpSpPr>
        <p:grpSpPr>
          <a:xfrm>
            <a:off x="16828" y="2490706"/>
            <a:ext cx="4724400" cy="4075049"/>
            <a:chOff x="-365641" y="7037450"/>
            <a:chExt cx="4724400" cy="4075049"/>
          </a:xfrm>
        </p:grpSpPr>
        <p:sp>
          <p:nvSpPr>
            <p:cNvPr id="57" name="Oval 56"/>
            <p:cNvSpPr/>
            <p:nvPr/>
          </p:nvSpPr>
          <p:spPr>
            <a:xfrm>
              <a:off x="-365641" y="9932184"/>
              <a:ext cx="4724400" cy="118031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950" y="7037450"/>
              <a:ext cx="2875219" cy="374313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007418" y="4797413"/>
            <a:ext cx="3018970" cy="2009317"/>
            <a:chOff x="8882744" y="4848683"/>
            <a:chExt cx="3018970" cy="2009317"/>
          </a:xfrm>
        </p:grpSpPr>
        <p:sp>
          <p:nvSpPr>
            <p:cNvPr id="29" name="Oval 28"/>
            <p:cNvSpPr/>
            <p:nvPr/>
          </p:nvSpPr>
          <p:spPr>
            <a:xfrm>
              <a:off x="8882744" y="5442857"/>
              <a:ext cx="3018970" cy="141514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3029" y="4848683"/>
              <a:ext cx="2471900" cy="154493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564765" y="1976520"/>
            <a:ext cx="2670662" cy="1304948"/>
            <a:chOff x="6564765" y="1976520"/>
            <a:chExt cx="2670662" cy="1304948"/>
          </a:xfrm>
        </p:grpSpPr>
        <p:sp>
          <p:nvSpPr>
            <p:cNvPr id="8" name="Arc 7"/>
            <p:cNvSpPr/>
            <p:nvPr/>
          </p:nvSpPr>
          <p:spPr>
            <a:xfrm rot="328849">
              <a:off x="6645039" y="1976520"/>
              <a:ext cx="209786" cy="216954"/>
            </a:xfrm>
            <a:prstGeom prst="arc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Arc 33"/>
            <p:cNvSpPr/>
            <p:nvPr/>
          </p:nvSpPr>
          <p:spPr>
            <a:xfrm rot="11358741">
              <a:off x="6564765" y="2038617"/>
              <a:ext cx="209786" cy="216954"/>
            </a:xfrm>
            <a:prstGeom prst="arc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Arc 36"/>
            <p:cNvSpPr/>
            <p:nvPr/>
          </p:nvSpPr>
          <p:spPr>
            <a:xfrm rot="15668884">
              <a:off x="8807863" y="2861909"/>
              <a:ext cx="293955" cy="303999"/>
            </a:xfrm>
            <a:prstGeom prst="arc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4" name="Arc 63"/>
            <p:cNvSpPr/>
            <p:nvPr/>
          </p:nvSpPr>
          <p:spPr>
            <a:xfrm rot="4500000">
              <a:off x="8936450" y="2982491"/>
              <a:ext cx="293955" cy="303999"/>
            </a:xfrm>
            <a:prstGeom prst="arc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08024" y="1917841"/>
            <a:ext cx="2795627" cy="1429598"/>
            <a:chOff x="6508024" y="1917841"/>
            <a:chExt cx="2795627" cy="1429598"/>
          </a:xfrm>
        </p:grpSpPr>
        <p:sp>
          <p:nvSpPr>
            <p:cNvPr id="32" name="Arc 31"/>
            <p:cNvSpPr/>
            <p:nvPr/>
          </p:nvSpPr>
          <p:spPr>
            <a:xfrm rot="328849">
              <a:off x="6588298" y="1917841"/>
              <a:ext cx="323265" cy="334311"/>
            </a:xfrm>
            <a:prstGeom prst="arc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Arc 34"/>
            <p:cNvSpPr/>
            <p:nvPr/>
          </p:nvSpPr>
          <p:spPr>
            <a:xfrm rot="11478630">
              <a:off x="6508024" y="1979938"/>
              <a:ext cx="323265" cy="334311"/>
            </a:xfrm>
            <a:prstGeom prst="arc">
              <a:avLst/>
            </a:prstGeom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2" name="Arc 61"/>
            <p:cNvSpPr/>
            <p:nvPr/>
          </p:nvSpPr>
          <p:spPr>
            <a:xfrm rot="15668884">
              <a:off x="8741889" y="2793682"/>
              <a:ext cx="425899" cy="440451"/>
            </a:xfrm>
            <a:prstGeom prst="arc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5" name="Arc 64"/>
            <p:cNvSpPr/>
            <p:nvPr/>
          </p:nvSpPr>
          <p:spPr>
            <a:xfrm rot="4500000">
              <a:off x="8870476" y="2914264"/>
              <a:ext cx="425899" cy="440451"/>
            </a:xfrm>
            <a:prstGeom prst="arc">
              <a:avLst/>
            </a:prstGeom>
            <a:ln w="95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48639" y="1848344"/>
            <a:ext cx="2926690" cy="1561595"/>
            <a:chOff x="6448639" y="1848344"/>
            <a:chExt cx="2926690" cy="1561595"/>
          </a:xfrm>
        </p:grpSpPr>
        <p:sp>
          <p:nvSpPr>
            <p:cNvPr id="33" name="Arc 32"/>
            <p:cNvSpPr/>
            <p:nvPr/>
          </p:nvSpPr>
          <p:spPr>
            <a:xfrm rot="328849">
              <a:off x="6528913" y="1848344"/>
              <a:ext cx="442033" cy="457137"/>
            </a:xfrm>
            <a:prstGeom prst="arc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Arc 35"/>
            <p:cNvSpPr/>
            <p:nvPr/>
          </p:nvSpPr>
          <p:spPr>
            <a:xfrm rot="11421066">
              <a:off x="6448639" y="1910441"/>
              <a:ext cx="442033" cy="457137"/>
            </a:xfrm>
            <a:prstGeom prst="arc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3" name="Arc 62"/>
            <p:cNvSpPr/>
            <p:nvPr/>
          </p:nvSpPr>
          <p:spPr>
            <a:xfrm rot="15668884">
              <a:off x="8672574" y="2715188"/>
              <a:ext cx="564524" cy="583813"/>
            </a:xfrm>
            <a:prstGeom prst="arc">
              <a:avLst/>
            </a:prstGeom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66" name="Arc 65"/>
            <p:cNvSpPr/>
            <p:nvPr/>
          </p:nvSpPr>
          <p:spPr>
            <a:xfrm rot="4500000">
              <a:off x="8801161" y="2835770"/>
              <a:ext cx="564524" cy="583813"/>
            </a:xfrm>
            <a:prstGeom prst="arc">
              <a:avLst/>
            </a:prstGeom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cxnSp>
        <p:nvCxnSpPr>
          <p:cNvPr id="19" name="Straight Connector 18"/>
          <p:cNvCxnSpPr/>
          <p:nvPr/>
        </p:nvCxnSpPr>
        <p:spPr>
          <a:xfrm flipH="1" flipV="1">
            <a:off x="4894083" y="1195853"/>
            <a:ext cx="1741074" cy="753987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635157" y="638175"/>
            <a:ext cx="1353073" cy="1311666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635157" y="1077061"/>
            <a:ext cx="4744523" cy="870818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4894082" y="1195852"/>
            <a:ext cx="4212542" cy="1644382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7988230" y="631742"/>
            <a:ext cx="1118394" cy="2208492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9106623" y="1070628"/>
            <a:ext cx="2296998" cy="1767644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rot="10800000">
            <a:off x="1724936" y="1272539"/>
            <a:ext cx="2918083" cy="1622356"/>
            <a:chOff x="3288939" y="1281629"/>
            <a:chExt cx="1563065" cy="2528371"/>
          </a:xfrm>
        </p:grpSpPr>
        <p:cxnSp>
          <p:nvCxnSpPr>
            <p:cNvPr id="54" name="Straight Connector 53"/>
            <p:cNvCxnSpPr/>
            <p:nvPr/>
          </p:nvCxnSpPr>
          <p:spPr>
            <a:xfrm rot="10800000" flipH="1">
              <a:off x="3288939" y="1281629"/>
              <a:ext cx="1547919" cy="2511585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H="1">
              <a:off x="3319462" y="1358934"/>
              <a:ext cx="1532542" cy="2451066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10800000">
            <a:off x="1753211" y="673758"/>
            <a:ext cx="6250777" cy="2279422"/>
            <a:chOff x="3288940" y="1190796"/>
            <a:chExt cx="1610558" cy="2619204"/>
          </a:xfrm>
        </p:grpSpPr>
        <p:cxnSp>
          <p:nvCxnSpPr>
            <p:cNvPr id="60" name="Straight Connector 59"/>
            <p:cNvCxnSpPr/>
            <p:nvPr/>
          </p:nvCxnSpPr>
          <p:spPr>
            <a:xfrm flipV="1">
              <a:off x="3288940" y="1190796"/>
              <a:ext cx="1605141" cy="2602418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0800000" flipH="1">
              <a:off x="3319463" y="1257769"/>
              <a:ext cx="1580035" cy="2552231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 rot="10800000">
            <a:off x="1755096" y="1077061"/>
            <a:ext cx="9648524" cy="1869256"/>
            <a:chOff x="3288940" y="1190796"/>
            <a:chExt cx="1608736" cy="2619204"/>
          </a:xfrm>
        </p:grpSpPr>
        <p:cxnSp>
          <p:nvCxnSpPr>
            <p:cNvPr id="69" name="Straight Connector 68"/>
            <p:cNvCxnSpPr/>
            <p:nvPr/>
          </p:nvCxnSpPr>
          <p:spPr>
            <a:xfrm flipV="1">
              <a:off x="3288940" y="1190796"/>
              <a:ext cx="1605141" cy="2602418"/>
            </a:xfrm>
            <a:prstGeom prst="line">
              <a:avLst/>
            </a:prstGeom>
            <a:ln w="9525">
              <a:solidFill>
                <a:schemeClr val="accent5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 flipH="1">
              <a:off x="3319463" y="1262849"/>
              <a:ext cx="1578213" cy="2547151"/>
            </a:xfrm>
            <a:prstGeom prst="line">
              <a:avLst/>
            </a:prstGeom>
            <a:ln w="9525">
              <a:solidFill>
                <a:schemeClr val="accent6">
                  <a:lumMod val="75000"/>
                </a:schemeClr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>
            <a:off x="3933825" y="5584207"/>
            <a:ext cx="5417438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  <a:prstDash val="lg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01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5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95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8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8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8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8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45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45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620816" cy="6892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2"/>
          <p:cNvSpPr txBox="1"/>
          <p:nvPr/>
        </p:nvSpPr>
        <p:spPr>
          <a:xfrm>
            <a:off x="3441895" y="3725839"/>
            <a:ext cx="7911905" cy="245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hu-HU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/>
          </a:p>
          <a:p>
            <a: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hu-H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Displays status informations, signal levels, fingerprinting patterns, position estimation etc. in real time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>
            <a:spLocks noGrp="1"/>
          </p:cNvSpPr>
          <p:nvPr>
            <p:ph type="body" idx="1"/>
          </p:nvPr>
        </p:nvSpPr>
        <p:spPr>
          <a:xfrm>
            <a:off x="838200" y="401444"/>
            <a:ext cx="10515600" cy="577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hu-HU" sz="3600" b="1"/>
              <a:t>Data processing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To estimate home range, habitat and trajectories a physical model is needed. The model is based on the location of the receiver units and the environmental parameters (vegetation, topography, etc. 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This model establishes the connection between the geographical position of the transmitters and the signal strengths received by the receiver units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Two ways of estimation: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hu-HU"/>
              <a:t>Position estimation based on physical models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lang="hu-HU"/>
              <a:t>Fingerprinting method with calibration on site: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hu-HU"/>
              <a:t>Prior to, or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hu-HU"/>
              <a:t>Following the measurements (backtracking)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2814" y="3812887"/>
            <a:ext cx="4906371" cy="254346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9803"/>
              </a:srgbClr>
            </a:outerShdw>
          </a:effectLst>
        </p:spPr>
      </p:pic>
      <p:sp>
        <p:nvSpPr>
          <p:cNvPr id="285" name="Google Shape;285;p14"/>
          <p:cNvSpPr txBox="1">
            <a:spLocks noGrp="1"/>
          </p:cNvSpPr>
          <p:nvPr>
            <p:ph type="body" idx="1"/>
          </p:nvPr>
        </p:nvSpPr>
        <p:spPr>
          <a:xfrm>
            <a:off x="838200" y="554417"/>
            <a:ext cx="10515600" cy="580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hu-HU" sz="3600" b="1"/>
              <a:t>Data processing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Native time-dependent signals</a:t>
            </a:r>
            <a:endParaRPr/>
          </a:p>
          <a:p>
            <a:pPr marL="2667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hu-HU" sz="2600"/>
              <a:t>From the analysis of the native time-dependent signals received by the receiver units we can draw conclusions about the status of the observed animals. (approximate location, behaviour, daily routine, etc.)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/>
        </p:nvSpPr>
        <p:spPr>
          <a:xfrm>
            <a:off x="229737" y="6259810"/>
            <a:ext cx="1196226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last days of the observed  small mammal before hibernation.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69" y="0"/>
            <a:ext cx="11962264" cy="620123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01875" cy="61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6"/>
          <p:cNvSpPr txBox="1"/>
          <p:nvPr/>
        </p:nvSpPr>
        <p:spPr>
          <a:xfrm>
            <a:off x="591433" y="6259810"/>
            <a:ext cx="106179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death of a radio tagged animal caused by a predator.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838200" y="423081"/>
            <a:ext cx="10515600" cy="5753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5"/>
              <a:buChar char="•"/>
            </a:pPr>
            <a:r>
              <a:rPr lang="hu-HU" sz="2805"/>
              <a:t>Further data processing</a:t>
            </a:r>
            <a:endParaRPr sz="2805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38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35"/>
              <a:buNone/>
            </a:pPr>
            <a:r>
              <a:rPr lang="hu-HU" sz="2635"/>
              <a:t>Method is dependent on the main goal of the research. 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380" b="1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35"/>
              <a:buNone/>
            </a:pPr>
            <a:r>
              <a:rPr lang="hu-HU" sz="2635"/>
              <a:t>Examples: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hu-HU" sz="2040"/>
              <a:t>Monitoring activity depending on the changes of the environmental parameters</a:t>
            </a:r>
            <a:br>
              <a:rPr lang="hu-HU" sz="2040"/>
            </a:br>
            <a:r>
              <a:rPr lang="hu-HU" sz="2040"/>
              <a:t>(eg. Hunting, agricultural activity, construction works, etc.)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hu-HU" sz="2040"/>
              <a:t>Trajectory definition of the observed animals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hu-HU" sz="2040"/>
              <a:t>Habitat usage display in user defined timesteps.</a:t>
            </a:r>
            <a:endParaRPr sz="2040">
              <a:highlight>
                <a:srgbClr val="FFFF00"/>
              </a:highlight>
            </a:endParaRPr>
          </a:p>
          <a:p>
            <a:pPr marL="22860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38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hu-HU" sz="2380"/>
              <a:t>Different habitat usage are characterized by different patterns. E.g.: An animal goes to drink from the spring each day at a certain time. 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hu-HU" sz="2380"/>
              <a:t>Structural analysis of habitat usage. Clusterisation of the movement pattern. t-SNE.. 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hu-HU" sz="2380"/>
              <a:t>Ethological studies 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hu-HU" sz="2040"/>
              <a:t>Contact between the animals</a:t>
            </a:r>
            <a:endParaRPr/>
          </a:p>
          <a:p>
            <a:pPr marL="6858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hu-HU" sz="2040"/>
              <a:t>Dynamics of tunnel-usage </a:t>
            </a:r>
            <a:endParaRPr/>
          </a:p>
          <a:p>
            <a:pPr marL="22860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380"/>
          </a:p>
          <a:p>
            <a:pPr marL="228600" lvl="0" indent="-7747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38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426431"/>
            <a:ext cx="12192000" cy="10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 txBox="1"/>
          <p:nvPr/>
        </p:nvSpPr>
        <p:spPr>
          <a:xfrm>
            <a:off x="787020" y="6174515"/>
            <a:ext cx="106179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 usage of a small bird after hatching period, during daytime.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body" idx="1"/>
          </p:nvPr>
        </p:nvSpPr>
        <p:spPr>
          <a:xfrm>
            <a:off x="495870" y="785091"/>
            <a:ext cx="6486822" cy="539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 sz="2800" b="1"/>
              <a:t>Automatized Radiotelemetry System  </a:t>
            </a:r>
            <a:endParaRPr sz="2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State of the art fully automatized system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Based on a newly developed digital radio system (not using beeper-type transmitters)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434 MHz harmonized band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RSS (received signal strength) based positioning is a relatively new area of research, and there are very few practical applications so far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Highly effective method for small animal tracking, monitoring and observation</a:t>
            </a:r>
            <a:endParaRPr/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7508" y="0"/>
            <a:ext cx="450449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9"/>
          <p:cNvSpPr txBox="1">
            <a:spLocks noGrp="1"/>
          </p:cNvSpPr>
          <p:nvPr>
            <p:ph type="body" idx="1"/>
          </p:nvPr>
        </p:nvSpPr>
        <p:spPr>
          <a:xfrm>
            <a:off x="0" y="360946"/>
            <a:ext cx="7226710" cy="649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7"/>
              <a:buNone/>
            </a:pPr>
            <a:r>
              <a:rPr lang="hu-HU" sz="3607" b="1"/>
              <a:t>Our telemetry research group</a:t>
            </a:r>
            <a:endParaRPr sz="259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5"/>
              <a:buNone/>
            </a:pPr>
            <a:r>
              <a:rPr lang="hu-HU" sz="2405"/>
              <a:t>A group of researchers from </a:t>
            </a:r>
            <a:r>
              <a:rPr lang="hu-HU" sz="2405" i="1"/>
              <a:t>Budapest University of Technology and Economics </a:t>
            </a:r>
            <a:r>
              <a:rPr lang="hu-HU" sz="2405"/>
              <a:t>and </a:t>
            </a:r>
            <a:r>
              <a:rPr lang="hu-HU" sz="2405" i="1"/>
              <a:t>Eötvös Lorand University of Sciences </a:t>
            </a:r>
            <a:r>
              <a:rPr lang="hu-HU" sz="2405"/>
              <a:t>formed for participating projects where biology, medical, biomechanics, or other disciplines and  is involved.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None/>
            </a:pPr>
            <a:endParaRPr sz="2775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None/>
            </a:pPr>
            <a:r>
              <a:rPr lang="hu-HU" sz="2775"/>
              <a:t>Main fields of research and design: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Traditional, digital and fully automatized radiotracking system development</a:t>
            </a:r>
            <a:endParaRPr sz="259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IT solutions: programming, mathematical algorithms, special purpose softwares, Internet of things (IoT), Internet of Animals (IoA)</a:t>
            </a:r>
            <a:endParaRPr/>
          </a:p>
          <a:p>
            <a:pPr marL="228600" lvl="0" indent="-6413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hu-HU" sz="2590"/>
              <a:t>Our Universities and our Enterprise are willing to collaborate in any kind of relevant projects.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45"/>
              <a:buNone/>
            </a:pPr>
            <a:endParaRPr sz="3145"/>
          </a:p>
          <a:p>
            <a:pPr marL="228600" lvl="0" indent="-6413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None/>
            </a:pPr>
            <a:endParaRPr sz="2775"/>
          </a:p>
          <a:p>
            <a:pPr marL="228600" lvl="0" indent="-52387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None/>
            </a:pPr>
            <a:endParaRPr sz="2775"/>
          </a:p>
          <a:p>
            <a:pPr marL="228600" lvl="0" indent="-6413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</p:txBody>
      </p:sp>
      <p:pic>
        <p:nvPicPr>
          <p:cNvPr id="324" name="Google Shape;32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9561" y="698090"/>
            <a:ext cx="5132439" cy="5132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>
            <a:spLocks noGrp="1"/>
          </p:cNvSpPr>
          <p:nvPr>
            <p:ph type="body" idx="1"/>
          </p:nvPr>
        </p:nvSpPr>
        <p:spPr>
          <a:xfrm>
            <a:off x="838200" y="286603"/>
            <a:ext cx="10515600" cy="589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rPr lang="hu-HU" sz="2960" b="1"/>
              <a:t>Our Partners: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Natural History Museum Budapest  - ARS, trap, insect needle counter</a:t>
            </a:r>
            <a:endParaRPr sz="259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Pannon University – ARS, tit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University of Pécs – traditional and ARS, microtus oeconomus</a:t>
            </a:r>
            <a:endParaRPr sz="259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Comenius University – ARS, microtus oeconomus</a:t>
            </a:r>
            <a:endParaRPr sz="259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Szent István University – traditional and ARS, deer, rabbit</a:t>
            </a:r>
            <a:endParaRPr sz="259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University of Sopron – ARS, rabbit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Fertő-Hanság National Park - bird rescue</a:t>
            </a:r>
            <a:endParaRPr sz="259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ELTE Department of Ethology – dog, hedgehog</a:t>
            </a:r>
            <a:endParaRPr sz="259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Urban Nature Research Group – hedgehog</a:t>
            </a:r>
            <a:endParaRPr sz="259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BirdLife Hungary – traditional, falcon, eagle </a:t>
            </a:r>
            <a:endParaRPr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Hungarian Academy of Sciences (MTA), Working Group of Monitoring and Watermanagemenet Experts for the Gabcikovo System of Locks – Szigetköz, habitat simulation</a:t>
            </a:r>
            <a:endParaRPr sz="2590"/>
          </a:p>
          <a:p>
            <a:pPr marL="2286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hu-HU" sz="2590"/>
              <a:t>Revír Nonprofit Kft. – ground-squirrel</a:t>
            </a:r>
            <a:endParaRPr sz="259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u-HU"/>
              <a:t>Thank you for your attention!</a:t>
            </a:r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body" idx="1"/>
          </p:nvPr>
        </p:nvSpPr>
        <p:spPr>
          <a:xfrm>
            <a:off x="838200" y="4057548"/>
            <a:ext cx="10515600" cy="190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Contact info: Richard Wohlfart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Web: www.telemetry.hu</a:t>
            </a:r>
            <a:br>
              <a:rPr lang="hu-HU"/>
            </a:br>
            <a:r>
              <a:rPr lang="hu-HU"/>
              <a:t>E-mail: info@telemetry.hu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Tel: +36 20 443 7314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533400" y="1"/>
            <a:ext cx="5562600" cy="685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75"/>
              <a:buNone/>
            </a:pPr>
            <a:endParaRPr sz="2775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None/>
            </a:pPr>
            <a:endParaRPr sz="2775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7"/>
              <a:buNone/>
            </a:pPr>
            <a:r>
              <a:rPr lang="hu-HU" sz="3607" b="1"/>
              <a:t>Why is it such a good solution?</a:t>
            </a:r>
            <a:endParaRPr/>
          </a:p>
          <a:p>
            <a:pPr marL="228600" lvl="0" indent="-52387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None/>
            </a:pPr>
            <a:endParaRPr sz="2775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Char char="•"/>
            </a:pPr>
            <a:r>
              <a:rPr lang="hu-HU" sz="2775" b="1"/>
              <a:t>No data loss</a:t>
            </a:r>
            <a:r>
              <a:rPr lang="hu-HU" sz="2775"/>
              <a:t>, - vs traditional, GNSS and radio scanning logger systems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Char char="•"/>
            </a:pPr>
            <a:r>
              <a:rPr lang="hu-HU" sz="2775" b="1"/>
              <a:t>Minimal energy consumption </a:t>
            </a:r>
            <a:r>
              <a:rPr lang="hu-HU" sz="2775"/>
              <a:t>– high efficiency thanks to no data loss and digital transmitters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Char char="•"/>
            </a:pPr>
            <a:r>
              <a:rPr lang="hu-HU" sz="2775" b="1"/>
              <a:t>Simultaneous reception </a:t>
            </a:r>
            <a:r>
              <a:rPr lang="hu-HU" sz="2775"/>
              <a:t>of signals unlike traditional manual tracking and automated scanning method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75"/>
              <a:buChar char="•"/>
            </a:pPr>
            <a:r>
              <a:rPr lang="hu-HU" sz="2775"/>
              <a:t>Significantly </a:t>
            </a:r>
            <a:r>
              <a:rPr lang="hu-HU" sz="2775" b="1"/>
              <a:t>higher range </a:t>
            </a:r>
            <a:r>
              <a:rPr lang="hu-HU" sz="2775"/>
              <a:t>compared to traditional beeper type transmitters</a:t>
            </a:r>
            <a:endParaRPr/>
          </a:p>
          <a:p>
            <a:pPr marL="228600" lvl="0" indent="-87629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/>
          </a:p>
          <a:p>
            <a:pPr marL="228600" lvl="0" indent="-87629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/>
          </a:p>
        </p:txBody>
      </p:sp>
      <p:graphicFrame>
        <p:nvGraphicFramePr>
          <p:cNvPr id="104" name="Google Shape;104;p3"/>
          <p:cNvGraphicFramePr/>
          <p:nvPr/>
        </p:nvGraphicFramePr>
        <p:xfrm>
          <a:off x="6330283" y="1445343"/>
          <a:ext cx="5497923" cy="4729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648931" y="395785"/>
            <a:ext cx="3651466" cy="5828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hu-HU" sz="3600" b="1"/>
              <a:t>Transmitters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They can be tiny and very light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Go down to 0,16 g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Programmable</a:t>
            </a:r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r="1740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body" idx="1"/>
          </p:nvPr>
        </p:nvSpPr>
        <p:spPr>
          <a:xfrm>
            <a:off x="696035" y="780586"/>
            <a:ext cx="3604361" cy="544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Can be fixed in several ways: glue, harness, etc.</a:t>
            </a:r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3">
            <a:alphaModFix/>
          </a:blip>
          <a:srcRect l="23988" r="2772"/>
          <a:stretch/>
        </p:blipFill>
        <p:spPr>
          <a:xfrm>
            <a:off x="4639056" y="0"/>
            <a:ext cx="755294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body" idx="1"/>
          </p:nvPr>
        </p:nvSpPr>
        <p:spPr>
          <a:xfrm>
            <a:off x="286603" y="680224"/>
            <a:ext cx="4013794" cy="554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sz="2800"/>
              <a:t>High output power and long operating time despite its small size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sz="2800"/>
              <a:t>Multi-channel reception on a single frequency are made possible by digital transmitters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highlight>
                <a:srgbClr val="FFFF00"/>
              </a:highlight>
            </a:endParaRPr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 l="4705" r="11316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body" idx="1"/>
          </p:nvPr>
        </p:nvSpPr>
        <p:spPr>
          <a:xfrm>
            <a:off x="218364" y="579864"/>
            <a:ext cx="4082033" cy="5643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50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sz="2800"/>
              <a:t>Various type of data can be transmitted integrated into the radio signal </a:t>
            </a:r>
            <a:endParaRPr sz="2800"/>
          </a:p>
          <a:p>
            <a:pPr marL="685800" lvl="1" indent="-508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 sz="2800"/>
              <a:t>MEMS Special sensors:</a:t>
            </a:r>
            <a:endParaRPr/>
          </a:p>
          <a:p>
            <a:pPr marL="804863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hu-HU" sz="2800"/>
              <a:t> thermometer</a:t>
            </a:r>
            <a:endParaRPr/>
          </a:p>
          <a:p>
            <a:pPr marL="804863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hu-HU" sz="2800"/>
              <a:t> humidity sensor, </a:t>
            </a:r>
            <a:endParaRPr/>
          </a:p>
          <a:p>
            <a:pPr marL="804863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hu-HU" sz="2800"/>
              <a:t> accelerometer,</a:t>
            </a:r>
            <a:endParaRPr/>
          </a:p>
          <a:p>
            <a:pPr marL="804863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hu-HU" sz="2800"/>
              <a:t> light sensor,</a:t>
            </a:r>
            <a:endParaRPr/>
          </a:p>
          <a:p>
            <a:pPr marL="804863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hu-HU" sz="2800"/>
              <a:t> magnetic sensor,</a:t>
            </a:r>
            <a:endParaRPr/>
          </a:p>
          <a:p>
            <a:pPr marL="804863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hu-HU" sz="2800"/>
              <a:t> etc.</a:t>
            </a:r>
            <a:endParaRPr/>
          </a:p>
          <a:p>
            <a:pPr marL="228600" lvl="0" indent="-1143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 l="5740" r="2102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"/>
          <p:cNvSpPr txBox="1">
            <a:spLocks noGrp="1"/>
          </p:cNvSpPr>
          <p:nvPr>
            <p:ph type="body" idx="1"/>
          </p:nvPr>
        </p:nvSpPr>
        <p:spPr>
          <a:xfrm>
            <a:off x="586854" y="471055"/>
            <a:ext cx="3713543" cy="598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hu-HU" sz="3600" b="1"/>
              <a:t>Receiver Unit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Receives and decodes signals from the animals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Sends received data to the </a:t>
            </a:r>
            <a:r>
              <a:rPr lang="hu-HU" b="1"/>
              <a:t>central unit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Power supply possibilities: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hu-HU"/>
              <a:t>battery,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hu-HU"/>
              <a:t>solar cell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hu-HU"/>
              <a:t>network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l="17400"/>
          <a:stretch/>
        </p:blipFill>
        <p:spPr>
          <a:xfrm>
            <a:off x="4639056" y="0"/>
            <a:ext cx="7552944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body" idx="1"/>
          </p:nvPr>
        </p:nvSpPr>
        <p:spPr>
          <a:xfrm>
            <a:off x="648930" y="283191"/>
            <a:ext cx="5301493" cy="639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hu-HU" sz="3600" b="1"/>
              <a:t>Central Unit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Receives preprocessed data from the receiver units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Logs and displays data with a special data logger and visualisation software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Remote controlled via internet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Can be operated also by a solar unit (ca. 200W)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Can be placed rather far from the observation area (even 10-20 km – depending on the topography and other environmental circumstances)</a:t>
            </a:r>
            <a:endParaRPr/>
          </a:p>
        </p:txBody>
      </p:sp>
      <p:pic>
        <p:nvPicPr>
          <p:cNvPr id="141" name="Google Shape;141;p9"/>
          <p:cNvPicPr preferRelativeResize="0"/>
          <p:nvPr/>
        </p:nvPicPr>
        <p:blipFill rotWithShape="1">
          <a:blip r:embed="rId3">
            <a:alphaModFix/>
          </a:blip>
          <a:srcRect l="4058" t="-215" r="27688" b="967"/>
          <a:stretch/>
        </p:blipFill>
        <p:spPr>
          <a:xfrm>
            <a:off x="6305924" y="0"/>
            <a:ext cx="58860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-tém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865</Words>
  <Application>Microsoft Office PowerPoint</Application>
  <PresentationFormat>Szélesvásznú</PresentationFormat>
  <Paragraphs>126</Paragraphs>
  <Slides>22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6" baseType="lpstr">
      <vt:lpstr>Arial</vt:lpstr>
      <vt:lpstr>Calibri</vt:lpstr>
      <vt:lpstr>Noto Sans Symbols</vt:lpstr>
      <vt:lpstr>Office Theme</vt:lpstr>
      <vt:lpstr>New Method in Small Animal Tracking by Automated Radiotelemetry System (ARS)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Method in Small Animal Tracking by Automated Radiotelemetry System (ARS) </dc:title>
  <dc:creator>Dóra Vera Halász</dc:creator>
  <cp:lastModifiedBy>Wohlfart Richárd</cp:lastModifiedBy>
  <cp:revision>2</cp:revision>
  <dcterms:created xsi:type="dcterms:W3CDTF">2018-10-02T13:15:03Z</dcterms:created>
  <dcterms:modified xsi:type="dcterms:W3CDTF">2020-02-14T10:42:25Z</dcterms:modified>
</cp:coreProperties>
</file>